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341" r:id="rId2"/>
    <p:sldId id="262" r:id="rId3"/>
    <p:sldId id="355" r:id="rId4"/>
    <p:sldId id="359" r:id="rId5"/>
    <p:sldId id="342" r:id="rId6"/>
    <p:sldId id="347" r:id="rId7"/>
    <p:sldId id="360" r:id="rId8"/>
    <p:sldId id="361" r:id="rId9"/>
    <p:sldId id="362" r:id="rId10"/>
    <p:sldId id="348" r:id="rId11"/>
    <p:sldId id="358" r:id="rId12"/>
    <p:sldId id="343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ct2" initials="i" lastIdx="1" clrIdx="0">
    <p:extLst>
      <p:ext uri="{19B8F6BF-5375-455C-9EA6-DF929625EA0E}">
        <p15:presenceInfo xmlns:p15="http://schemas.microsoft.com/office/powerpoint/2012/main" userId="ict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C48"/>
    <a:srgbClr val="A3A9B1"/>
    <a:srgbClr val="AFABAB"/>
    <a:srgbClr val="FFC000"/>
    <a:srgbClr val="222A35"/>
    <a:srgbClr val="595959"/>
    <a:srgbClr val="FA2800"/>
    <a:srgbClr val="00FFFF"/>
    <a:srgbClr val="3366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259" autoAdjust="0"/>
  </p:normalViewPr>
  <p:slideViewPr>
    <p:cSldViewPr showGuides="1">
      <p:cViewPr varScale="1">
        <p:scale>
          <a:sx n="62" d="100"/>
          <a:sy n="62" d="100"/>
        </p:scale>
        <p:origin x="1440" y="48"/>
      </p:cViewPr>
      <p:guideLst>
        <p:guide orient="horz" pos="2160"/>
        <p:guide pos="2880"/>
        <p:guide orient="horz" pos="33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2DEB-0E2D-4450-AC8C-A2BDA3AC0D12}" type="datetimeFigureOut">
              <a:rPr lang="ko-KR" altLang="en-US" smtClean="0"/>
              <a:pPr/>
              <a:t>2020-12-14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980A7-9ED0-480A-B1CA-87A2E3D4CF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7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5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980A7-9ED0-480A-B1CA-87A2E3D4CF5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46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-1225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98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5590" y="-25760"/>
            <a:ext cx="4361566" cy="4866554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none"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927383" y="4840794"/>
            <a:ext cx="2535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lang="ko-KR" altLang="en-US" sz="36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1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23922" y="212525"/>
            <a:ext cx="8696157" cy="643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88520" y="762737"/>
            <a:ext cx="4882476" cy="0"/>
          </a:xfrm>
          <a:prstGeom prst="line">
            <a:avLst/>
          </a:prstGeom>
          <a:ln w="3175" cap="rnd">
            <a:solidFill>
              <a:schemeClr val="bg2">
                <a:lumMod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41584" y="385149"/>
            <a:ext cx="352541" cy="26486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lang="ko-KR" altLang="en-US" sz="1400" kern="1200" baseline="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숫자</a:t>
            </a:r>
          </a:p>
        </p:txBody>
      </p:sp>
      <p:sp>
        <p:nvSpPr>
          <p:cNvPr id="22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808217" y="380922"/>
            <a:ext cx="1519226" cy="27332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1" hangingPunct="1">
              <a:buNone/>
              <a:defRPr lang="ko-KR" altLang="en-US" sz="1800" b="1" kern="1200" baseline="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제목을 쓰는 곳</a:t>
            </a:r>
          </a:p>
        </p:txBody>
      </p:sp>
      <p:sp>
        <p:nvSpPr>
          <p:cNvPr id="23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2416473" y="427129"/>
            <a:ext cx="1534418" cy="180909"/>
          </a:xfrm>
          <a:prstGeom prst="rect">
            <a:avLst/>
          </a:prstGeom>
        </p:spPr>
        <p:txBody>
          <a:bodyPr lIns="0" tIns="0" rIns="0" bIns="0" anchor="ctr"/>
          <a:lstStyle>
            <a:lvl1pPr marL="171450" indent="-171450" algn="l" defTabSz="914400" rtl="0" eaLnBrk="1" latinLnBrk="1" hangingPunct="1">
              <a:buFont typeface="a드림고딕3" panose="02020600000000000000" pitchFamily="18" charset="-127"/>
              <a:buChar char="▶"/>
              <a:defRPr lang="ko-KR" altLang="en-US" sz="1100" kern="1200" baseline="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부제목을 쓰는 곳</a:t>
            </a:r>
          </a:p>
        </p:txBody>
      </p:sp>
      <p:sp>
        <p:nvSpPr>
          <p:cNvPr id="26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863406" y="5927504"/>
            <a:ext cx="7417188" cy="381816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914400" rtl="0" eaLnBrk="1" latinLnBrk="1" hangingPunct="1">
              <a:buNone/>
              <a:defRPr lang="ko-KR" altLang="en-US" sz="3200" kern="12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손글씨 붓" panose="03060600000000000000" pitchFamily="66" charset="-127"/>
                <a:ea typeface="나눔손글씨 붓" panose="03060600000000000000" pitchFamily="66" charset="-127"/>
                <a:cs typeface="+mn-cs"/>
              </a:defRPr>
            </a:lvl1pPr>
            <a:lvl2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2pPr>
            <a:lvl3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3pPr>
            <a:lvl4pPr>
              <a:defRPr lang="ko-KR" altLang="en-US" sz="1600" kern="1200" dirty="0" smtClean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4pPr>
            <a:lvl5pPr>
              <a:defRPr lang="ko-KR" altLang="en-US" sz="1600" kern="1200" dirty="0">
                <a:gradFill>
                  <a:gsLst>
                    <a:gs pos="0">
                      <a:srgbClr val="FBB915"/>
                    </a:gs>
                    <a:gs pos="100000">
                      <a:srgbClr val="FDB814"/>
                    </a:gs>
                  </a:gsLst>
                  <a:lin ang="5400000" scaled="1"/>
                </a:gradFill>
                <a:latin typeface="a드림고딕3" panose="02020600000000000000" pitchFamily="18" charset="-127"/>
                <a:ea typeface="a드림고딕3" panose="02020600000000000000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헤드 메시지를 쓰는 곳</a:t>
            </a:r>
          </a:p>
        </p:txBody>
      </p:sp>
    </p:spTree>
    <p:extLst>
      <p:ext uri="{BB962C8B-B14F-4D97-AF65-F5344CB8AC3E}">
        <p14:creationId xmlns:p14="http://schemas.microsoft.com/office/powerpoint/2010/main" val="1193003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391" userDrawn="1">
          <p15:clr>
            <a:srgbClr val="FBAE40"/>
          </p15:clr>
        </p15:guide>
        <p15:guide id="4" orient="horz" pos="255" userDrawn="1">
          <p15:clr>
            <a:srgbClr val="FBAE40"/>
          </p15:clr>
        </p15:guide>
        <p15:guide id="6" pos="295" userDrawn="1">
          <p15:clr>
            <a:srgbClr val="FBAE40"/>
          </p15:clr>
        </p15:guide>
        <p15:guide id="8" orient="horz" pos="572" userDrawn="1">
          <p15:clr>
            <a:srgbClr val="FBAE40"/>
          </p15:clr>
        </p15:guide>
        <p15:guide id="9" pos="546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-5590" y="5151350"/>
            <a:ext cx="9149590" cy="1706650"/>
          </a:xfrm>
          <a:prstGeom prst="rect">
            <a:avLst/>
          </a:prstGeom>
          <a:pattFill prst="wd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/>
          <a:p>
            <a:pPr algn="ctr"/>
            <a:endParaRPr lang="ko-KR" altLang="en-US" sz="1100" dirty="0"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44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68" r:id="rId3"/>
    <p:sldLayoutId id="214748367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18476" y="2424373"/>
            <a:ext cx="5686172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200" b="1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데이터로 본 코로나 현황분석</a:t>
            </a:r>
            <a:endParaRPr lang="en-US" altLang="ko-KR" sz="3200" b="1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04733" y="3375352"/>
            <a:ext cx="3199915" cy="36933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1800" b="1" dirty="0"/>
              <a:t>이현의 최서영 </a:t>
            </a:r>
            <a:r>
              <a:rPr lang="ko-KR" altLang="en-US" sz="1800" b="1" dirty="0" err="1"/>
              <a:t>김채원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김인서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2796836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569363" y="927115"/>
            <a:ext cx="3831920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 소개 및 역할</a:t>
            </a:r>
            <a:endParaRPr lang="en-US" altLang="ko-KR" sz="14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7" y="380922"/>
            <a:ext cx="811455" cy="273323"/>
          </a:xfrm>
        </p:spPr>
        <p:txBody>
          <a:bodyPr/>
          <a:lstStyle/>
          <a:p>
            <a:pPr algn="ctr"/>
            <a:r>
              <a:rPr lang="ko-KR" altLang="en-US" sz="2000" dirty="0"/>
              <a:t>팀 소개</a:t>
            </a:r>
          </a:p>
        </p:txBody>
      </p:sp>
      <p:grpSp>
        <p:nvGrpSpPr>
          <p:cNvPr id="17" name="그룹 24">
            <a:extLst>
              <a:ext uri="{FF2B5EF4-FFF2-40B4-BE49-F238E27FC236}">
                <a16:creationId xmlns:a16="http://schemas.microsoft.com/office/drawing/2014/main" id="{0011E689-12C3-4354-A4A9-2E82881110BB}"/>
              </a:ext>
            </a:extLst>
          </p:cNvPr>
          <p:cNvGrpSpPr/>
          <p:nvPr/>
        </p:nvGrpSpPr>
        <p:grpSpPr>
          <a:xfrm>
            <a:off x="569363" y="1389626"/>
            <a:ext cx="3906237" cy="2474596"/>
            <a:chOff x="811472" y="1479617"/>
            <a:chExt cx="7521057" cy="295444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80242D2-8E5B-45CB-9901-8F5F0EFEB42C}"/>
                </a:ext>
              </a:extLst>
            </p:cNvPr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BBBDE67-5D27-4F31-8B2F-77C8EA5C51E1}"/>
                </a:ext>
              </a:extLst>
            </p:cNvPr>
            <p:cNvSpPr/>
            <p:nvPr/>
          </p:nvSpPr>
          <p:spPr>
            <a:xfrm>
              <a:off x="954564" y="1531353"/>
              <a:ext cx="7234874" cy="2850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                         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                                  </a:t>
              </a:r>
              <a:r>
                <a:rPr lang="ko-KR" altLang="en-US" dirty="0">
                  <a:solidFill>
                    <a:schemeClr val="tx1"/>
                  </a:solidFill>
                </a:rPr>
                <a:t>이현의</a:t>
              </a: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팀장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                           웹 개발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                                       프로젝트 기획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24">
            <a:extLst>
              <a:ext uri="{FF2B5EF4-FFF2-40B4-BE49-F238E27FC236}">
                <a16:creationId xmlns:a16="http://schemas.microsoft.com/office/drawing/2014/main" id="{F79CF0A8-56FE-45B8-95CA-175B17325532}"/>
              </a:ext>
            </a:extLst>
          </p:cNvPr>
          <p:cNvGrpSpPr/>
          <p:nvPr/>
        </p:nvGrpSpPr>
        <p:grpSpPr>
          <a:xfrm>
            <a:off x="569363" y="4122756"/>
            <a:ext cx="3906237" cy="2474596"/>
            <a:chOff x="811472" y="1479617"/>
            <a:chExt cx="7521057" cy="295444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FC28DFE-F35A-4132-84E8-88EF3030F27D}"/>
                </a:ext>
              </a:extLst>
            </p:cNvPr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E4C4E60-1898-42DF-AB3A-C6ED458FB7CB}"/>
                </a:ext>
              </a:extLst>
            </p:cNvPr>
            <p:cNvSpPr/>
            <p:nvPr/>
          </p:nvSpPr>
          <p:spPr>
            <a:xfrm>
              <a:off x="954564" y="1531353"/>
              <a:ext cx="7234874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                     최서영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                              데이터 분석 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                     시각화</a:t>
              </a:r>
            </a:p>
          </p:txBody>
        </p:sp>
      </p:grpSp>
      <p:grpSp>
        <p:nvGrpSpPr>
          <p:cNvPr id="24" name="그룹 24">
            <a:extLst>
              <a:ext uri="{FF2B5EF4-FFF2-40B4-BE49-F238E27FC236}">
                <a16:creationId xmlns:a16="http://schemas.microsoft.com/office/drawing/2014/main" id="{03A33137-25E0-4FF5-8BC1-0F8A74CC5F14}"/>
              </a:ext>
            </a:extLst>
          </p:cNvPr>
          <p:cNvGrpSpPr/>
          <p:nvPr/>
        </p:nvGrpSpPr>
        <p:grpSpPr>
          <a:xfrm>
            <a:off x="4572000" y="1389626"/>
            <a:ext cx="3906237" cy="2474596"/>
            <a:chOff x="811472" y="1479617"/>
            <a:chExt cx="7521057" cy="295444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DA0EB1C-BD3D-48C4-9396-73453AF80B2B}"/>
                </a:ext>
              </a:extLst>
            </p:cNvPr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081581D-AE94-481D-8631-BB08477DE825}"/>
                </a:ext>
              </a:extLst>
            </p:cNvPr>
            <p:cNvSpPr/>
            <p:nvPr/>
          </p:nvSpPr>
          <p:spPr>
            <a:xfrm>
              <a:off x="954564" y="1531353"/>
              <a:ext cx="7234874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                                 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                   </a:t>
              </a:r>
              <a:r>
                <a:rPr lang="ko-KR" altLang="en-US" dirty="0" err="1">
                  <a:solidFill>
                    <a:schemeClr val="tx1"/>
                  </a:solidFill>
                </a:rPr>
                <a:t>김채원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                             </a:t>
              </a:r>
              <a:r>
                <a:rPr lang="ko-KR" altLang="en-US" dirty="0">
                  <a:solidFill>
                    <a:schemeClr val="tx1"/>
                  </a:solidFill>
                </a:rPr>
                <a:t>데이터 수집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                                   데이터 </a:t>
              </a:r>
              <a:r>
                <a:rPr lang="ko-KR" altLang="en-US" dirty="0" err="1">
                  <a:solidFill>
                    <a:schemeClr val="tx1"/>
                  </a:solidFill>
                </a:rPr>
                <a:t>전처리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4">
            <a:extLst>
              <a:ext uri="{FF2B5EF4-FFF2-40B4-BE49-F238E27FC236}">
                <a16:creationId xmlns:a16="http://schemas.microsoft.com/office/drawing/2014/main" id="{9360BDD6-D5F0-45F2-B359-E92FD3CBAB53}"/>
              </a:ext>
            </a:extLst>
          </p:cNvPr>
          <p:cNvGrpSpPr/>
          <p:nvPr/>
        </p:nvGrpSpPr>
        <p:grpSpPr>
          <a:xfrm>
            <a:off x="4572000" y="4044156"/>
            <a:ext cx="3906237" cy="2474596"/>
            <a:chOff x="811472" y="1479617"/>
            <a:chExt cx="7521057" cy="295444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8086B78-C174-4679-BA5D-6D271C2D9161}"/>
                </a:ext>
              </a:extLst>
            </p:cNvPr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0C73CF8-F2F1-4ED9-8E43-022ED1B907CC}"/>
                </a:ext>
              </a:extLst>
            </p:cNvPr>
            <p:cNvSpPr/>
            <p:nvPr/>
          </p:nvSpPr>
          <p:spPr>
            <a:xfrm>
              <a:off x="954564" y="1531353"/>
              <a:ext cx="7234874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                          </a:t>
              </a:r>
              <a:r>
                <a:rPr lang="ko-KR" altLang="en-US" dirty="0" err="1">
                  <a:solidFill>
                    <a:schemeClr val="tx1"/>
                  </a:solidFill>
                </a:rPr>
                <a:t>김인서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                                   데이터 수집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                         시각화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D0C5CD94-3F1D-46F0-9880-E8A44CC99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06" t="19355" r="7540" b="18415"/>
          <a:stretch/>
        </p:blipFill>
        <p:spPr>
          <a:xfrm>
            <a:off x="794125" y="1628800"/>
            <a:ext cx="1556998" cy="189547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234D976-006C-457A-9D9D-8EAABB48E2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70" t="18983" r="8427" b="15267"/>
          <a:stretch/>
        </p:blipFill>
        <p:spPr>
          <a:xfrm>
            <a:off x="4802966" y="1688711"/>
            <a:ext cx="1395426" cy="187642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B5A99DD-E2AB-4D90-9FE0-B6EAFF3502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112" t="18706" r="9520" b="13693"/>
          <a:stretch/>
        </p:blipFill>
        <p:spPr>
          <a:xfrm>
            <a:off x="794125" y="4267041"/>
            <a:ext cx="1353476" cy="202882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D8C2664-061D-4787-8D14-7ECA9A3904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654" t="17966" r="7488" b="15174"/>
          <a:stretch/>
        </p:blipFill>
        <p:spPr>
          <a:xfrm>
            <a:off x="4811874" y="4348003"/>
            <a:ext cx="1432497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54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7" y="380922"/>
            <a:ext cx="523423" cy="273323"/>
          </a:xfrm>
        </p:spPr>
        <p:txBody>
          <a:bodyPr/>
          <a:lstStyle/>
          <a:p>
            <a:pPr algn="ctr"/>
            <a:r>
              <a:rPr lang="ko-KR" altLang="en-US" sz="2000" dirty="0"/>
              <a:t>일정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9486046-B99D-4793-BE35-A769C782E689}"/>
              </a:ext>
            </a:extLst>
          </p:cNvPr>
          <p:cNvSpPr/>
          <p:nvPr/>
        </p:nvSpPr>
        <p:spPr>
          <a:xfrm>
            <a:off x="2843808" y="1700808"/>
            <a:ext cx="3807897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b="1" spc="-150"/>
              <a:t>일정</a:t>
            </a:r>
            <a:endParaRPr lang="ko-KR" altLang="en-US" sz="3200" b="1" spc="-150" dirty="0"/>
          </a:p>
        </p:txBody>
      </p:sp>
      <p:grpSp>
        <p:nvGrpSpPr>
          <p:cNvPr id="6" name="Group 18">
            <a:extLst>
              <a:ext uri="{FF2B5EF4-FFF2-40B4-BE49-F238E27FC236}">
                <a16:creationId xmlns:a16="http://schemas.microsoft.com/office/drawing/2014/main" id="{D37BB4F0-9813-42E9-AC76-AD5B1ECF2230}"/>
              </a:ext>
            </a:extLst>
          </p:cNvPr>
          <p:cNvGrpSpPr/>
          <p:nvPr/>
        </p:nvGrpSpPr>
        <p:grpSpPr>
          <a:xfrm>
            <a:off x="1979389" y="3308386"/>
            <a:ext cx="1745771" cy="437444"/>
            <a:chOff x="9653094" y="7220771"/>
            <a:chExt cx="2471894" cy="619391"/>
          </a:xfrm>
        </p:grpSpPr>
        <p:sp>
          <p:nvSpPr>
            <p:cNvPr id="7" name="Rectangle 33">
              <a:extLst>
                <a:ext uri="{FF2B5EF4-FFF2-40B4-BE49-F238E27FC236}">
                  <a16:creationId xmlns:a16="http://schemas.microsoft.com/office/drawing/2014/main" id="{738BC843-8593-46E5-89D6-FE67DEB6727E}"/>
                </a:ext>
              </a:extLst>
            </p:cNvPr>
            <p:cNvSpPr/>
            <p:nvPr/>
          </p:nvSpPr>
          <p:spPr>
            <a:xfrm>
              <a:off x="9653094" y="7220771"/>
              <a:ext cx="2471894" cy="3218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bg-BG" b="1" dirty="0">
                <a:latin typeface="Roboto Bold" charset="0"/>
              </a:endParaRPr>
            </a:p>
          </p:txBody>
        </p:sp>
        <p:sp>
          <p:nvSpPr>
            <p:cNvPr id="8" name="Freeform 734">
              <a:extLst>
                <a:ext uri="{FF2B5EF4-FFF2-40B4-BE49-F238E27FC236}">
                  <a16:creationId xmlns:a16="http://schemas.microsoft.com/office/drawing/2014/main" id="{6928A6B3-8BDD-4D0B-A353-6BE8E3979D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755034" y="7440117"/>
              <a:ext cx="342077" cy="458013"/>
            </a:xfrm>
            <a:custGeom>
              <a:avLst/>
              <a:gdLst>
                <a:gd name="T0" fmla="*/ 43 w 263"/>
                <a:gd name="T1" fmla="*/ 348 h 354"/>
                <a:gd name="T2" fmla="*/ 43 w 263"/>
                <a:gd name="T3" fmla="*/ 348 h 354"/>
                <a:gd name="T4" fmla="*/ 250 w 263"/>
                <a:gd name="T5" fmla="*/ 198 h 354"/>
                <a:gd name="T6" fmla="*/ 262 w 263"/>
                <a:gd name="T7" fmla="*/ 178 h 354"/>
                <a:gd name="T8" fmla="*/ 250 w 263"/>
                <a:gd name="T9" fmla="*/ 155 h 354"/>
                <a:gd name="T10" fmla="*/ 43 w 263"/>
                <a:gd name="T11" fmla="*/ 5 h 354"/>
                <a:gd name="T12" fmla="*/ 14 w 263"/>
                <a:gd name="T13" fmla="*/ 5 h 354"/>
                <a:gd name="T14" fmla="*/ 0 w 263"/>
                <a:gd name="T15" fmla="*/ 28 h 354"/>
                <a:gd name="T16" fmla="*/ 0 w 263"/>
                <a:gd name="T17" fmla="*/ 324 h 354"/>
                <a:gd name="T18" fmla="*/ 14 w 263"/>
                <a:gd name="T19" fmla="*/ 350 h 354"/>
                <a:gd name="T20" fmla="*/ 43 w 263"/>
                <a:gd name="T21" fmla="*/ 34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" h="354">
                  <a:moveTo>
                    <a:pt x="43" y="348"/>
                  </a:moveTo>
                  <a:lnTo>
                    <a:pt x="43" y="348"/>
                  </a:lnTo>
                  <a:cubicBezTo>
                    <a:pt x="250" y="198"/>
                    <a:pt x="250" y="198"/>
                    <a:pt x="250" y="198"/>
                  </a:cubicBezTo>
                  <a:cubicBezTo>
                    <a:pt x="259" y="192"/>
                    <a:pt x="262" y="186"/>
                    <a:pt x="262" y="178"/>
                  </a:cubicBezTo>
                  <a:cubicBezTo>
                    <a:pt x="262" y="169"/>
                    <a:pt x="259" y="161"/>
                    <a:pt x="250" y="15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5" y="0"/>
                    <a:pt x="23" y="0"/>
                    <a:pt x="14" y="5"/>
                  </a:cubicBezTo>
                  <a:cubicBezTo>
                    <a:pt x="5" y="8"/>
                    <a:pt x="0" y="16"/>
                    <a:pt x="0" y="28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36"/>
                    <a:pt x="5" y="344"/>
                    <a:pt x="14" y="350"/>
                  </a:cubicBezTo>
                  <a:cubicBezTo>
                    <a:pt x="23" y="353"/>
                    <a:pt x="35" y="353"/>
                    <a:pt x="43" y="34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 dirty="0">
                <a:latin typeface="Roboto Bold" charset="0"/>
              </a:endParaRPr>
            </a:p>
          </p:txBody>
        </p:sp>
      </p:grpSp>
      <p:grpSp>
        <p:nvGrpSpPr>
          <p:cNvPr id="9" name="Group 22">
            <a:extLst>
              <a:ext uri="{FF2B5EF4-FFF2-40B4-BE49-F238E27FC236}">
                <a16:creationId xmlns:a16="http://schemas.microsoft.com/office/drawing/2014/main" id="{953C8036-B35A-4C40-9D2B-BB6BEE6AA683}"/>
              </a:ext>
            </a:extLst>
          </p:cNvPr>
          <p:cNvGrpSpPr/>
          <p:nvPr/>
        </p:nvGrpSpPr>
        <p:grpSpPr>
          <a:xfrm flipV="1">
            <a:off x="3756151" y="3308386"/>
            <a:ext cx="1745771" cy="436716"/>
            <a:chOff x="12168868" y="6924280"/>
            <a:chExt cx="2471894" cy="618360"/>
          </a:xfrm>
          <a:solidFill>
            <a:schemeClr val="accent4"/>
          </a:solidFill>
        </p:grpSpPr>
        <p:sp>
          <p:nvSpPr>
            <p:cNvPr id="10" name="Rectangle 26">
              <a:extLst>
                <a:ext uri="{FF2B5EF4-FFF2-40B4-BE49-F238E27FC236}">
                  <a16:creationId xmlns:a16="http://schemas.microsoft.com/office/drawing/2014/main" id="{903AE2EC-8FC7-42D5-BD72-148EFADA8BAF}"/>
                </a:ext>
              </a:extLst>
            </p:cNvPr>
            <p:cNvSpPr/>
            <p:nvPr/>
          </p:nvSpPr>
          <p:spPr>
            <a:xfrm>
              <a:off x="12168868" y="7220769"/>
              <a:ext cx="2471894" cy="3218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bg-BG" b="1" dirty="0">
                <a:latin typeface="Roboto Bold" charset="0"/>
              </a:endParaRPr>
            </a:p>
          </p:txBody>
        </p:sp>
        <p:sp>
          <p:nvSpPr>
            <p:cNvPr id="11" name="Freeform 734">
              <a:extLst>
                <a:ext uri="{FF2B5EF4-FFF2-40B4-BE49-F238E27FC236}">
                  <a16:creationId xmlns:a16="http://schemas.microsoft.com/office/drawing/2014/main" id="{ADA89675-8B21-44F5-81BA-4A0D77E5524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3261997" y="6866312"/>
              <a:ext cx="342077" cy="458013"/>
            </a:xfrm>
            <a:custGeom>
              <a:avLst/>
              <a:gdLst>
                <a:gd name="T0" fmla="*/ 43 w 263"/>
                <a:gd name="T1" fmla="*/ 348 h 354"/>
                <a:gd name="T2" fmla="*/ 43 w 263"/>
                <a:gd name="T3" fmla="*/ 348 h 354"/>
                <a:gd name="T4" fmla="*/ 250 w 263"/>
                <a:gd name="T5" fmla="*/ 198 h 354"/>
                <a:gd name="T6" fmla="*/ 262 w 263"/>
                <a:gd name="T7" fmla="*/ 178 h 354"/>
                <a:gd name="T8" fmla="*/ 250 w 263"/>
                <a:gd name="T9" fmla="*/ 155 h 354"/>
                <a:gd name="T10" fmla="*/ 43 w 263"/>
                <a:gd name="T11" fmla="*/ 5 h 354"/>
                <a:gd name="T12" fmla="*/ 14 w 263"/>
                <a:gd name="T13" fmla="*/ 5 h 354"/>
                <a:gd name="T14" fmla="*/ 0 w 263"/>
                <a:gd name="T15" fmla="*/ 28 h 354"/>
                <a:gd name="T16" fmla="*/ 0 w 263"/>
                <a:gd name="T17" fmla="*/ 324 h 354"/>
                <a:gd name="T18" fmla="*/ 14 w 263"/>
                <a:gd name="T19" fmla="*/ 350 h 354"/>
                <a:gd name="T20" fmla="*/ 43 w 263"/>
                <a:gd name="T21" fmla="*/ 34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" h="354">
                  <a:moveTo>
                    <a:pt x="43" y="348"/>
                  </a:moveTo>
                  <a:lnTo>
                    <a:pt x="43" y="348"/>
                  </a:lnTo>
                  <a:cubicBezTo>
                    <a:pt x="250" y="198"/>
                    <a:pt x="250" y="198"/>
                    <a:pt x="250" y="198"/>
                  </a:cubicBezTo>
                  <a:cubicBezTo>
                    <a:pt x="259" y="192"/>
                    <a:pt x="262" y="186"/>
                    <a:pt x="262" y="178"/>
                  </a:cubicBezTo>
                  <a:cubicBezTo>
                    <a:pt x="262" y="169"/>
                    <a:pt x="259" y="161"/>
                    <a:pt x="250" y="15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5" y="0"/>
                    <a:pt x="23" y="0"/>
                    <a:pt x="14" y="5"/>
                  </a:cubicBezTo>
                  <a:cubicBezTo>
                    <a:pt x="5" y="8"/>
                    <a:pt x="0" y="16"/>
                    <a:pt x="0" y="28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36"/>
                    <a:pt x="5" y="344"/>
                    <a:pt x="14" y="350"/>
                  </a:cubicBezTo>
                  <a:cubicBezTo>
                    <a:pt x="23" y="353"/>
                    <a:pt x="35" y="353"/>
                    <a:pt x="43" y="3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 dirty="0">
                <a:latin typeface="Roboto Bold" charset="0"/>
              </a:endParaRPr>
            </a:p>
          </p:txBody>
        </p:sp>
      </p:grpSp>
      <p:grpSp>
        <p:nvGrpSpPr>
          <p:cNvPr id="12" name="Group 23">
            <a:extLst>
              <a:ext uri="{FF2B5EF4-FFF2-40B4-BE49-F238E27FC236}">
                <a16:creationId xmlns:a16="http://schemas.microsoft.com/office/drawing/2014/main" id="{10E01157-313E-4FC7-943D-337B336C1958}"/>
              </a:ext>
            </a:extLst>
          </p:cNvPr>
          <p:cNvGrpSpPr/>
          <p:nvPr/>
        </p:nvGrpSpPr>
        <p:grpSpPr>
          <a:xfrm flipV="1">
            <a:off x="202629" y="3308386"/>
            <a:ext cx="1745771" cy="425962"/>
            <a:chOff x="7137321" y="6939512"/>
            <a:chExt cx="2471894" cy="603133"/>
          </a:xfrm>
        </p:grpSpPr>
        <p:sp>
          <p:nvSpPr>
            <p:cNvPr id="14" name="Rectangle 24">
              <a:extLst>
                <a:ext uri="{FF2B5EF4-FFF2-40B4-BE49-F238E27FC236}">
                  <a16:creationId xmlns:a16="http://schemas.microsoft.com/office/drawing/2014/main" id="{AD95AF6E-4BBE-4A70-898C-1F3E6C40B8CB}"/>
                </a:ext>
              </a:extLst>
            </p:cNvPr>
            <p:cNvSpPr/>
            <p:nvPr/>
          </p:nvSpPr>
          <p:spPr>
            <a:xfrm>
              <a:off x="7137321" y="7220774"/>
              <a:ext cx="2471894" cy="3218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bg-BG" b="1" dirty="0">
                <a:latin typeface="Roboto Bold" charset="0"/>
              </a:endParaRPr>
            </a:p>
          </p:txBody>
        </p:sp>
        <p:sp>
          <p:nvSpPr>
            <p:cNvPr id="15" name="Freeform 734">
              <a:extLst>
                <a:ext uri="{FF2B5EF4-FFF2-40B4-BE49-F238E27FC236}">
                  <a16:creationId xmlns:a16="http://schemas.microsoft.com/office/drawing/2014/main" id="{970F5776-5D4E-4DC7-9D2B-9B4B912FD6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182104" y="6881544"/>
              <a:ext cx="342077" cy="458013"/>
            </a:xfrm>
            <a:custGeom>
              <a:avLst/>
              <a:gdLst>
                <a:gd name="T0" fmla="*/ 43 w 263"/>
                <a:gd name="T1" fmla="*/ 348 h 354"/>
                <a:gd name="T2" fmla="*/ 43 w 263"/>
                <a:gd name="T3" fmla="*/ 348 h 354"/>
                <a:gd name="T4" fmla="*/ 250 w 263"/>
                <a:gd name="T5" fmla="*/ 198 h 354"/>
                <a:gd name="T6" fmla="*/ 262 w 263"/>
                <a:gd name="T7" fmla="*/ 178 h 354"/>
                <a:gd name="T8" fmla="*/ 250 w 263"/>
                <a:gd name="T9" fmla="*/ 155 h 354"/>
                <a:gd name="T10" fmla="*/ 43 w 263"/>
                <a:gd name="T11" fmla="*/ 5 h 354"/>
                <a:gd name="T12" fmla="*/ 14 w 263"/>
                <a:gd name="T13" fmla="*/ 5 h 354"/>
                <a:gd name="T14" fmla="*/ 0 w 263"/>
                <a:gd name="T15" fmla="*/ 28 h 354"/>
                <a:gd name="T16" fmla="*/ 0 w 263"/>
                <a:gd name="T17" fmla="*/ 324 h 354"/>
                <a:gd name="T18" fmla="*/ 14 w 263"/>
                <a:gd name="T19" fmla="*/ 350 h 354"/>
                <a:gd name="T20" fmla="*/ 43 w 263"/>
                <a:gd name="T21" fmla="*/ 34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" h="354">
                  <a:moveTo>
                    <a:pt x="43" y="348"/>
                  </a:moveTo>
                  <a:lnTo>
                    <a:pt x="43" y="348"/>
                  </a:lnTo>
                  <a:cubicBezTo>
                    <a:pt x="250" y="198"/>
                    <a:pt x="250" y="198"/>
                    <a:pt x="250" y="198"/>
                  </a:cubicBezTo>
                  <a:cubicBezTo>
                    <a:pt x="259" y="192"/>
                    <a:pt x="262" y="186"/>
                    <a:pt x="262" y="178"/>
                  </a:cubicBezTo>
                  <a:cubicBezTo>
                    <a:pt x="262" y="169"/>
                    <a:pt x="259" y="161"/>
                    <a:pt x="250" y="15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5" y="0"/>
                    <a:pt x="23" y="0"/>
                    <a:pt x="14" y="5"/>
                  </a:cubicBezTo>
                  <a:cubicBezTo>
                    <a:pt x="5" y="8"/>
                    <a:pt x="0" y="16"/>
                    <a:pt x="0" y="28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36"/>
                    <a:pt x="5" y="344"/>
                    <a:pt x="14" y="350"/>
                  </a:cubicBezTo>
                  <a:cubicBezTo>
                    <a:pt x="23" y="353"/>
                    <a:pt x="35" y="353"/>
                    <a:pt x="43" y="34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 dirty="0">
                <a:latin typeface="Roboto Bold" charset="0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F2F333-E2F5-45A2-8E67-1A823127B9F6}"/>
              </a:ext>
            </a:extLst>
          </p:cNvPr>
          <p:cNvSpPr/>
          <p:nvPr/>
        </p:nvSpPr>
        <p:spPr>
          <a:xfrm>
            <a:off x="370509" y="2919927"/>
            <a:ext cx="1617751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12.14-12.16</a:t>
            </a:r>
            <a:endParaRPr lang="ko-KR" altLang="en-US" sz="20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403577-0B7F-4AFA-B365-3880CCE69321}"/>
              </a:ext>
            </a:extLst>
          </p:cNvPr>
          <p:cNvSpPr/>
          <p:nvPr/>
        </p:nvSpPr>
        <p:spPr>
          <a:xfrm>
            <a:off x="2092703" y="2931413"/>
            <a:ext cx="1617751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12.17-12.18</a:t>
            </a:r>
            <a:endParaRPr lang="ko-KR" altLang="en-US" sz="20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F1B084-F96A-4C7A-807A-DAAE4460D573}"/>
              </a:ext>
            </a:extLst>
          </p:cNvPr>
          <p:cNvSpPr/>
          <p:nvPr/>
        </p:nvSpPr>
        <p:spPr>
          <a:xfrm>
            <a:off x="3884170" y="2931413"/>
            <a:ext cx="1617751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12.19-12.22</a:t>
            </a:r>
            <a:endParaRPr lang="ko-KR" altLang="en-US" sz="2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B475BB-DF53-4837-BC54-4F68561716D3}"/>
              </a:ext>
            </a:extLst>
          </p:cNvPr>
          <p:cNvSpPr/>
          <p:nvPr/>
        </p:nvSpPr>
        <p:spPr>
          <a:xfrm>
            <a:off x="471951" y="4091267"/>
            <a:ext cx="120712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/>
              <a:t>데이터 수집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374514-F8B4-44F2-9DD4-D9DA16AA34AC}"/>
              </a:ext>
            </a:extLst>
          </p:cNvPr>
          <p:cNvSpPr/>
          <p:nvPr/>
        </p:nvSpPr>
        <p:spPr>
          <a:xfrm>
            <a:off x="2205707" y="4091266"/>
            <a:ext cx="134543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/>
              <a:t>데이터 전처리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89A98B-74CD-4025-B546-113FE28F2E4E}"/>
              </a:ext>
            </a:extLst>
          </p:cNvPr>
          <p:cNvSpPr/>
          <p:nvPr/>
        </p:nvSpPr>
        <p:spPr>
          <a:xfrm>
            <a:off x="4038579" y="4091266"/>
            <a:ext cx="1318785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/>
              <a:t>데이터 시각화</a:t>
            </a:r>
            <a:endParaRPr lang="en-US" altLang="ko-KR" sz="1400" b="1" dirty="0"/>
          </a:p>
          <a:p>
            <a:r>
              <a:rPr lang="ko-KR" altLang="en-US" sz="1400" b="1" dirty="0"/>
              <a:t>데이터 분석</a:t>
            </a:r>
            <a:endParaRPr lang="en-US" altLang="ko-KR" sz="1400" b="1" dirty="0"/>
          </a:p>
          <a:p>
            <a:r>
              <a:rPr lang="ko-KR" altLang="en-US" sz="1400" b="1" dirty="0"/>
              <a:t>결과 도출</a:t>
            </a:r>
          </a:p>
        </p:txBody>
      </p:sp>
      <p:grpSp>
        <p:nvGrpSpPr>
          <p:cNvPr id="22" name="Group 19">
            <a:extLst>
              <a:ext uri="{FF2B5EF4-FFF2-40B4-BE49-F238E27FC236}">
                <a16:creationId xmlns:a16="http://schemas.microsoft.com/office/drawing/2014/main" id="{60010AA6-06DF-4DAB-8CD4-8E9D79F0BF5D}"/>
              </a:ext>
            </a:extLst>
          </p:cNvPr>
          <p:cNvGrpSpPr/>
          <p:nvPr/>
        </p:nvGrpSpPr>
        <p:grpSpPr>
          <a:xfrm>
            <a:off x="5541782" y="3308386"/>
            <a:ext cx="1745771" cy="426688"/>
            <a:chOff x="14684641" y="7220769"/>
            <a:chExt cx="2471894" cy="604161"/>
          </a:xfrm>
          <a:solidFill>
            <a:schemeClr val="accent5"/>
          </a:solidFill>
        </p:grpSpPr>
        <p:sp>
          <p:nvSpPr>
            <p:cNvPr id="24" name="Rectangle 30">
              <a:extLst>
                <a:ext uri="{FF2B5EF4-FFF2-40B4-BE49-F238E27FC236}">
                  <a16:creationId xmlns:a16="http://schemas.microsoft.com/office/drawing/2014/main" id="{2021222C-B4DD-4941-9E51-36C370C4BDB5}"/>
                </a:ext>
              </a:extLst>
            </p:cNvPr>
            <p:cNvSpPr/>
            <p:nvPr/>
          </p:nvSpPr>
          <p:spPr>
            <a:xfrm>
              <a:off x="14684641" y="7220769"/>
              <a:ext cx="2471894" cy="3218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bg-BG" b="1" dirty="0">
                <a:latin typeface="Roboto Bold" charset="0"/>
              </a:endParaRPr>
            </a:p>
          </p:txBody>
        </p:sp>
        <p:sp>
          <p:nvSpPr>
            <p:cNvPr id="25" name="Freeform 734">
              <a:extLst>
                <a:ext uri="{FF2B5EF4-FFF2-40B4-BE49-F238E27FC236}">
                  <a16:creationId xmlns:a16="http://schemas.microsoft.com/office/drawing/2014/main" id="{6202F61E-CDB8-4A86-9850-A4A52F3493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5834927" y="7424885"/>
              <a:ext cx="342077" cy="458013"/>
            </a:xfrm>
            <a:custGeom>
              <a:avLst/>
              <a:gdLst>
                <a:gd name="T0" fmla="*/ 43 w 263"/>
                <a:gd name="T1" fmla="*/ 348 h 354"/>
                <a:gd name="T2" fmla="*/ 43 w 263"/>
                <a:gd name="T3" fmla="*/ 348 h 354"/>
                <a:gd name="T4" fmla="*/ 250 w 263"/>
                <a:gd name="T5" fmla="*/ 198 h 354"/>
                <a:gd name="T6" fmla="*/ 262 w 263"/>
                <a:gd name="T7" fmla="*/ 178 h 354"/>
                <a:gd name="T8" fmla="*/ 250 w 263"/>
                <a:gd name="T9" fmla="*/ 155 h 354"/>
                <a:gd name="T10" fmla="*/ 43 w 263"/>
                <a:gd name="T11" fmla="*/ 5 h 354"/>
                <a:gd name="T12" fmla="*/ 14 w 263"/>
                <a:gd name="T13" fmla="*/ 5 h 354"/>
                <a:gd name="T14" fmla="*/ 0 w 263"/>
                <a:gd name="T15" fmla="*/ 28 h 354"/>
                <a:gd name="T16" fmla="*/ 0 w 263"/>
                <a:gd name="T17" fmla="*/ 324 h 354"/>
                <a:gd name="T18" fmla="*/ 14 w 263"/>
                <a:gd name="T19" fmla="*/ 350 h 354"/>
                <a:gd name="T20" fmla="*/ 43 w 263"/>
                <a:gd name="T21" fmla="*/ 34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" h="354">
                  <a:moveTo>
                    <a:pt x="43" y="348"/>
                  </a:moveTo>
                  <a:lnTo>
                    <a:pt x="43" y="348"/>
                  </a:lnTo>
                  <a:cubicBezTo>
                    <a:pt x="250" y="198"/>
                    <a:pt x="250" y="198"/>
                    <a:pt x="250" y="198"/>
                  </a:cubicBezTo>
                  <a:cubicBezTo>
                    <a:pt x="259" y="192"/>
                    <a:pt x="262" y="186"/>
                    <a:pt x="262" y="178"/>
                  </a:cubicBezTo>
                  <a:cubicBezTo>
                    <a:pt x="262" y="169"/>
                    <a:pt x="259" y="161"/>
                    <a:pt x="250" y="15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5" y="0"/>
                    <a:pt x="23" y="0"/>
                    <a:pt x="14" y="5"/>
                  </a:cubicBezTo>
                  <a:cubicBezTo>
                    <a:pt x="5" y="8"/>
                    <a:pt x="0" y="16"/>
                    <a:pt x="0" y="28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36"/>
                    <a:pt x="5" y="344"/>
                    <a:pt x="14" y="350"/>
                  </a:cubicBezTo>
                  <a:cubicBezTo>
                    <a:pt x="23" y="353"/>
                    <a:pt x="35" y="353"/>
                    <a:pt x="43" y="3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 dirty="0">
                <a:latin typeface="Roboto Bold" charset="0"/>
              </a:endParaRPr>
            </a:p>
          </p:txBody>
        </p:sp>
      </p:grpSp>
      <p:grpSp>
        <p:nvGrpSpPr>
          <p:cNvPr id="26" name="Group 20">
            <a:extLst>
              <a:ext uri="{FF2B5EF4-FFF2-40B4-BE49-F238E27FC236}">
                <a16:creationId xmlns:a16="http://schemas.microsoft.com/office/drawing/2014/main" id="{670E8008-8E9D-4025-939C-171C899155B4}"/>
              </a:ext>
            </a:extLst>
          </p:cNvPr>
          <p:cNvGrpSpPr/>
          <p:nvPr/>
        </p:nvGrpSpPr>
        <p:grpSpPr>
          <a:xfrm flipV="1">
            <a:off x="7318544" y="3308398"/>
            <a:ext cx="1745771" cy="421714"/>
            <a:chOff x="17200415" y="6945511"/>
            <a:chExt cx="2471894" cy="597120"/>
          </a:xfrm>
          <a:solidFill>
            <a:schemeClr val="accent6"/>
          </a:solidFill>
        </p:grpSpPr>
        <p:sp>
          <p:nvSpPr>
            <p:cNvPr id="27" name="Round Same Side Corner Rectangle 28">
              <a:extLst>
                <a:ext uri="{FF2B5EF4-FFF2-40B4-BE49-F238E27FC236}">
                  <a16:creationId xmlns:a16="http://schemas.microsoft.com/office/drawing/2014/main" id="{2DD79B28-8389-4D04-AC34-BF00BF554699}"/>
                </a:ext>
              </a:extLst>
            </p:cNvPr>
            <p:cNvSpPr/>
            <p:nvPr/>
          </p:nvSpPr>
          <p:spPr>
            <a:xfrm rot="5400000">
              <a:off x="18275427" y="6145750"/>
              <a:ext cx="321869" cy="247189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bg-BG" b="1" dirty="0">
                <a:latin typeface="Roboto Bold" charset="0"/>
              </a:endParaRPr>
            </a:p>
          </p:txBody>
        </p:sp>
        <p:sp>
          <p:nvSpPr>
            <p:cNvPr id="28" name="Freeform 734">
              <a:extLst>
                <a:ext uri="{FF2B5EF4-FFF2-40B4-BE49-F238E27FC236}">
                  <a16:creationId xmlns:a16="http://schemas.microsoft.com/office/drawing/2014/main" id="{7C6DCC08-59F8-4061-8ACE-50C422C9B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8271029" y="6887543"/>
              <a:ext cx="342077" cy="458013"/>
            </a:xfrm>
            <a:custGeom>
              <a:avLst/>
              <a:gdLst>
                <a:gd name="T0" fmla="*/ 43 w 263"/>
                <a:gd name="T1" fmla="*/ 348 h 354"/>
                <a:gd name="T2" fmla="*/ 43 w 263"/>
                <a:gd name="T3" fmla="*/ 348 h 354"/>
                <a:gd name="T4" fmla="*/ 250 w 263"/>
                <a:gd name="T5" fmla="*/ 198 h 354"/>
                <a:gd name="T6" fmla="*/ 262 w 263"/>
                <a:gd name="T7" fmla="*/ 178 h 354"/>
                <a:gd name="T8" fmla="*/ 250 w 263"/>
                <a:gd name="T9" fmla="*/ 155 h 354"/>
                <a:gd name="T10" fmla="*/ 43 w 263"/>
                <a:gd name="T11" fmla="*/ 5 h 354"/>
                <a:gd name="T12" fmla="*/ 14 w 263"/>
                <a:gd name="T13" fmla="*/ 5 h 354"/>
                <a:gd name="T14" fmla="*/ 0 w 263"/>
                <a:gd name="T15" fmla="*/ 28 h 354"/>
                <a:gd name="T16" fmla="*/ 0 w 263"/>
                <a:gd name="T17" fmla="*/ 324 h 354"/>
                <a:gd name="T18" fmla="*/ 14 w 263"/>
                <a:gd name="T19" fmla="*/ 350 h 354"/>
                <a:gd name="T20" fmla="*/ 43 w 263"/>
                <a:gd name="T21" fmla="*/ 34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3" h="354">
                  <a:moveTo>
                    <a:pt x="43" y="348"/>
                  </a:moveTo>
                  <a:lnTo>
                    <a:pt x="43" y="348"/>
                  </a:lnTo>
                  <a:cubicBezTo>
                    <a:pt x="250" y="198"/>
                    <a:pt x="250" y="198"/>
                    <a:pt x="250" y="198"/>
                  </a:cubicBezTo>
                  <a:cubicBezTo>
                    <a:pt x="259" y="192"/>
                    <a:pt x="262" y="186"/>
                    <a:pt x="262" y="178"/>
                  </a:cubicBezTo>
                  <a:cubicBezTo>
                    <a:pt x="262" y="169"/>
                    <a:pt x="259" y="161"/>
                    <a:pt x="250" y="15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5" y="0"/>
                    <a:pt x="23" y="0"/>
                    <a:pt x="14" y="5"/>
                  </a:cubicBezTo>
                  <a:cubicBezTo>
                    <a:pt x="5" y="8"/>
                    <a:pt x="0" y="16"/>
                    <a:pt x="0" y="28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36"/>
                    <a:pt x="5" y="344"/>
                    <a:pt x="14" y="350"/>
                  </a:cubicBezTo>
                  <a:cubicBezTo>
                    <a:pt x="23" y="353"/>
                    <a:pt x="35" y="353"/>
                    <a:pt x="43" y="3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 dirty="0">
                <a:latin typeface="Roboto Bold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ED746A7-7F5D-4D51-B804-2A1771E5967C}"/>
              </a:ext>
            </a:extLst>
          </p:cNvPr>
          <p:cNvSpPr/>
          <p:nvPr/>
        </p:nvSpPr>
        <p:spPr>
          <a:xfrm>
            <a:off x="6046850" y="2898208"/>
            <a:ext cx="848309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12.23</a:t>
            </a:r>
            <a:endParaRPr lang="ko-KR" altLang="en-US" sz="2000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95A315-523D-4200-BBB0-F51C8DBD7C7A}"/>
              </a:ext>
            </a:extLst>
          </p:cNvPr>
          <p:cNvSpPr/>
          <p:nvPr/>
        </p:nvSpPr>
        <p:spPr>
          <a:xfrm>
            <a:off x="7767274" y="2908276"/>
            <a:ext cx="848309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12.24</a:t>
            </a:r>
            <a:endParaRPr lang="ko-KR" altLang="en-US" sz="20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2A9A06-4331-4DA6-9B82-1B585D8F9CD5}"/>
              </a:ext>
            </a:extLst>
          </p:cNvPr>
          <p:cNvSpPr/>
          <p:nvPr/>
        </p:nvSpPr>
        <p:spPr>
          <a:xfrm>
            <a:off x="5986097" y="4091266"/>
            <a:ext cx="994025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/>
              <a:t>발표 준비</a:t>
            </a:r>
            <a:endParaRPr lang="en-US" altLang="ko-KR" sz="1400" b="1" dirty="0"/>
          </a:p>
          <a:p>
            <a:r>
              <a:rPr lang="en-US" altLang="ko-KR" sz="1400" b="1" dirty="0" err="1"/>
              <a:t>ppt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제작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819DD5-595A-4314-B6EC-C55F08FA2C57}"/>
              </a:ext>
            </a:extLst>
          </p:cNvPr>
          <p:cNvSpPr/>
          <p:nvPr/>
        </p:nvSpPr>
        <p:spPr>
          <a:xfrm>
            <a:off x="7608856" y="4099680"/>
            <a:ext cx="1358794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/>
              <a:t>프로젝트 발표</a:t>
            </a:r>
          </a:p>
        </p:txBody>
      </p:sp>
    </p:spTree>
    <p:extLst>
      <p:ext uri="{BB962C8B-B14F-4D97-AF65-F5344CB8AC3E}">
        <p14:creationId xmlns:p14="http://schemas.microsoft.com/office/powerpoint/2010/main" val="3397811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53746" y="2464449"/>
            <a:ext cx="2236510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 algn="r">
              <a:lnSpc>
                <a:spcPct val="150000"/>
              </a:lnSpc>
              <a:spcBef>
                <a:spcPts val="1000"/>
              </a:spcBef>
              <a:defRPr sz="140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3200" dirty="0">
                <a:gradFill>
                  <a:gsLst>
                    <a:gs pos="0">
                      <a:srgbClr val="FFC000"/>
                    </a:gs>
                    <a:gs pos="100000">
                      <a:srgbClr val="FFC000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</a:t>
            </a:r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합니다</a:t>
            </a:r>
            <a:endParaRPr lang="en-US" altLang="ko-KR" sz="3200" dirty="0">
              <a:gradFill>
                <a:gsLst>
                  <a:gs pos="0">
                    <a:srgbClr val="FFC000"/>
                  </a:gs>
                  <a:gs pos="100000">
                    <a:srgbClr val="FFC000"/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2995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36096" y="3789040"/>
            <a:ext cx="1850186" cy="22961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5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01 </a:t>
            </a:r>
            <a:r>
              <a:rPr lang="ko-KR" altLang="en-US" sz="15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주제선정 및 배경</a:t>
            </a:r>
            <a:endParaRPr lang="en-US" altLang="ko-KR" sz="1500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5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ko-KR" altLang="en-US" sz="15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목표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5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03 </a:t>
            </a:r>
            <a:r>
              <a:rPr lang="ko-KR" altLang="en-US" sz="15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데이터수집방법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5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r>
              <a:rPr lang="ko-KR" altLang="en-US" sz="15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팀 소개 </a:t>
            </a:r>
            <a:endParaRPr lang="en-US" altLang="ko-KR" sz="1500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altLang="ko-KR" sz="15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05 </a:t>
            </a:r>
            <a:r>
              <a:rPr lang="ko-KR" altLang="en-US" sz="15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일정 </a:t>
            </a:r>
            <a:endParaRPr lang="en-US" altLang="ko-KR" sz="1500" dirty="0">
              <a:gradFill>
                <a:gsLst>
                  <a:gs pos="0">
                    <a:srgbClr val="766C62"/>
                  </a:gs>
                  <a:gs pos="100000">
                    <a:srgbClr val="766C62"/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045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66836" y="963729"/>
            <a:ext cx="4033155" cy="305031"/>
          </a:xfrm>
          <a:prstGeom prst="roundRect">
            <a:avLst>
              <a:gd name="adj" fmla="val 50000"/>
            </a:avLst>
          </a:prstGeom>
          <a:solidFill>
            <a:srgbClr val="996C48"/>
          </a:solidFill>
          <a:ln>
            <a:solidFill>
              <a:srgbClr val="766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지역별 코로나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19 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상황 및 대응 체계 시각화</a:t>
            </a:r>
            <a:endParaRPr lang="en-US" altLang="ko-KR" sz="14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7" y="380922"/>
            <a:ext cx="1819568" cy="273323"/>
          </a:xfrm>
        </p:spPr>
        <p:txBody>
          <a:bodyPr/>
          <a:lstStyle/>
          <a:p>
            <a:pPr algn="ctr"/>
            <a:r>
              <a:rPr lang="ko-KR" altLang="en-US" sz="20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주제선정 및 배경</a:t>
            </a:r>
            <a:endParaRPr lang="ko-KR" altLang="en-US" sz="2000" dirty="0"/>
          </a:p>
        </p:txBody>
      </p:sp>
      <p:sp>
        <p:nvSpPr>
          <p:cNvPr id="39" name="직사각형 38"/>
          <p:cNvSpPr/>
          <p:nvPr/>
        </p:nvSpPr>
        <p:spPr>
          <a:xfrm>
            <a:off x="683568" y="1556793"/>
            <a:ext cx="77048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902D7BB-018A-4FF5-8433-AA495F3AD2B8}"/>
              </a:ext>
            </a:extLst>
          </p:cNvPr>
          <p:cNvGrpSpPr/>
          <p:nvPr/>
        </p:nvGrpSpPr>
        <p:grpSpPr>
          <a:xfrm>
            <a:off x="569363" y="3333852"/>
            <a:ext cx="3906237" cy="3263500"/>
            <a:chOff x="811472" y="1479617"/>
            <a:chExt cx="7521057" cy="295444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7CFC0D0-7741-4CE6-94C3-3505E8946646}"/>
                </a:ext>
              </a:extLst>
            </p:cNvPr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B74B7E-5254-47B4-828A-2FD50F9EE443}"/>
                </a:ext>
              </a:extLst>
            </p:cNvPr>
            <p:cNvSpPr/>
            <p:nvPr/>
          </p:nvSpPr>
          <p:spPr>
            <a:xfrm>
              <a:off x="954564" y="1531353"/>
              <a:ext cx="7234874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국내 코로나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19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첫 </a:t>
              </a:r>
              <a:r>
                <a:rPr lang="ko-KR" alt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확진자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발생 후 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11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개월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1, 2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차 대유행을 지나오면서 대응체계를 수립해갔습니다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 </a:t>
              </a:r>
            </a:p>
            <a:p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선별진료소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국민안심병원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사회적 거리두기 등 코로나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19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이전에는 없었던 새로운 의료체계와 방역지침이 만들어졌습니다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 </a:t>
              </a:r>
            </a:p>
            <a:p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이처럼 코로나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19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초기의 혼란스러웠던 상황과 지금의 체계와는 차이가 있을 것이라는 생각에서 출발했습니다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4EDC185-EB19-44D8-8850-11C6F2F0BF6D}"/>
              </a:ext>
            </a:extLst>
          </p:cNvPr>
          <p:cNvGrpSpPr/>
          <p:nvPr/>
        </p:nvGrpSpPr>
        <p:grpSpPr>
          <a:xfrm>
            <a:off x="4698919" y="3333852"/>
            <a:ext cx="3906237" cy="3263499"/>
            <a:chOff x="811472" y="1479617"/>
            <a:chExt cx="7521057" cy="295444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41786A7-5062-4D2E-8DC9-C33C3DA7D921}"/>
                </a:ext>
              </a:extLst>
            </p:cNvPr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292C6DA-28E9-4208-9146-3B4D8F0DEF04}"/>
                </a:ext>
              </a:extLst>
            </p:cNvPr>
            <p:cNvSpPr/>
            <p:nvPr/>
          </p:nvSpPr>
          <p:spPr>
            <a:xfrm>
              <a:off x="954564" y="1531353"/>
              <a:ext cx="7234874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altLang="ko-KR" sz="1600" dirty="0">
                <a:solidFill>
                  <a:schemeClr val="tx1"/>
                </a:solidFill>
              </a:endParaRPr>
            </a:p>
            <a:p>
              <a:endParaRPr lang="en-US" altLang="ko-KR" sz="1600" dirty="0">
                <a:solidFill>
                  <a:schemeClr val="tx1"/>
                </a:solidFill>
              </a:endParaRPr>
            </a:p>
            <a:p>
              <a:endParaRPr lang="en-US" altLang="ko-KR" sz="1600" dirty="0">
                <a:solidFill>
                  <a:schemeClr val="tx1"/>
                </a:solidFill>
              </a:endParaRPr>
            </a:p>
            <a:p>
              <a:r>
                <a:rPr lang="ko-KR" altLang="en-US" sz="1600" dirty="0">
                  <a:solidFill>
                    <a:schemeClr val="tx1"/>
                  </a:solidFill>
                </a:rPr>
                <a:t>국가별 코로나</a:t>
              </a:r>
              <a:r>
                <a:rPr lang="en-US" altLang="ko-KR" sz="1600" dirty="0">
                  <a:solidFill>
                    <a:schemeClr val="tx1"/>
                  </a:solidFill>
                </a:rPr>
                <a:t>19 </a:t>
              </a:r>
              <a:r>
                <a:rPr lang="ko-KR" altLang="en-US" sz="1600" dirty="0">
                  <a:solidFill>
                    <a:schemeClr val="tx1"/>
                  </a:solidFill>
                </a:rPr>
                <a:t>대응방식에 큰 차이가 있는 것 처럼 코로나</a:t>
              </a:r>
              <a:r>
                <a:rPr lang="en-US" altLang="ko-KR" sz="1600" dirty="0">
                  <a:solidFill>
                    <a:schemeClr val="tx1"/>
                  </a:solidFill>
                </a:rPr>
                <a:t>19 </a:t>
              </a:r>
              <a:r>
                <a:rPr lang="ko-KR" altLang="en-US" sz="1600" dirty="0">
                  <a:solidFill>
                    <a:schemeClr val="tx1"/>
                  </a:solidFill>
                </a:rPr>
                <a:t>대응체계가 비교적 자리 잡힌 지금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지역별 거리두기 단계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일별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확진자</a:t>
              </a:r>
              <a:r>
                <a:rPr lang="ko-KR" altLang="en-US" sz="1600" dirty="0">
                  <a:solidFill>
                    <a:schemeClr val="tx1"/>
                  </a:solidFill>
                </a:rPr>
                <a:t> 수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관련 의료체계 등의 관점에서 적절한 방역대책이 이루어지고 있나 살펴볼 계획입니다</a:t>
              </a:r>
              <a:r>
                <a:rPr lang="en-US" altLang="ko-KR" sz="1600" dirty="0">
                  <a:solidFill>
                    <a:schemeClr val="tx1"/>
                  </a:solidFill>
                </a:rPr>
                <a:t>.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B53F8DD8-4C97-411B-B87C-3B5D5346C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72" y="1495990"/>
            <a:ext cx="7059910" cy="176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354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1714265" cy="273323"/>
          </a:xfrm>
        </p:spPr>
        <p:txBody>
          <a:bodyPr/>
          <a:lstStyle/>
          <a:p>
            <a:r>
              <a:rPr lang="ko-KR" altLang="en-US" sz="20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목표</a:t>
            </a:r>
            <a:endParaRPr lang="ko-KR" altLang="en-US" sz="2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2DF51B-0BF1-4B6D-8BAA-63063E4EF8CD}"/>
              </a:ext>
            </a:extLst>
          </p:cNvPr>
          <p:cNvSpPr/>
          <p:nvPr/>
        </p:nvSpPr>
        <p:spPr>
          <a:xfrm>
            <a:off x="429357" y="1182203"/>
            <a:ext cx="3807897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b="1" spc="-150" dirty="0"/>
              <a:t>프로젝트 목표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B81DD-8FE6-40B7-A662-BEFD08A3ECB6}"/>
              </a:ext>
            </a:extLst>
          </p:cNvPr>
          <p:cNvSpPr txBox="1"/>
          <p:nvPr/>
        </p:nvSpPr>
        <p:spPr>
          <a:xfrm>
            <a:off x="603052" y="3887528"/>
            <a:ext cx="70253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코로나 </a:t>
            </a:r>
            <a:r>
              <a:rPr lang="en-US" altLang="ko-KR" dirty="0"/>
              <a:t>19 </a:t>
            </a:r>
            <a:r>
              <a:rPr lang="ko-KR" altLang="en-US" dirty="0"/>
              <a:t>일별</a:t>
            </a:r>
            <a:r>
              <a:rPr lang="en-US" altLang="ko-KR" dirty="0"/>
              <a:t>/</a:t>
            </a:r>
            <a:r>
              <a:rPr lang="ko-KR" altLang="en-US" dirty="0"/>
              <a:t>지역별 </a:t>
            </a:r>
            <a:r>
              <a:rPr lang="ko-KR" altLang="en-US" dirty="0" err="1"/>
              <a:t>확진자</a:t>
            </a:r>
            <a:r>
              <a:rPr lang="ko-KR" altLang="en-US" dirty="0"/>
              <a:t> 수 추이</a:t>
            </a:r>
            <a:r>
              <a:rPr lang="en-US" altLang="ko-KR" dirty="0"/>
              <a:t>, </a:t>
            </a:r>
            <a:r>
              <a:rPr lang="ko-KR" altLang="en-US" dirty="0"/>
              <a:t>병원 수를 시각화하여 코로나 </a:t>
            </a:r>
            <a:r>
              <a:rPr lang="ko-KR" altLang="en-US" dirty="0" err="1"/>
              <a:t>확진자</a:t>
            </a:r>
            <a:r>
              <a:rPr lang="ko-KR" altLang="en-US" dirty="0"/>
              <a:t> 현황과 코로나 취약 대응지역을 확인한다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꺾은선그래프와 막대 그래프를 통해 일별 </a:t>
            </a:r>
            <a:r>
              <a:rPr lang="ko-KR" altLang="en-US" dirty="0" err="1"/>
              <a:t>확진자</a:t>
            </a:r>
            <a:r>
              <a:rPr lang="ko-KR" altLang="en-US" dirty="0"/>
              <a:t> 추이를 시각화하고</a:t>
            </a:r>
            <a:r>
              <a:rPr lang="en-US" altLang="ko-KR" dirty="0"/>
              <a:t>, </a:t>
            </a:r>
            <a:r>
              <a:rPr lang="ko-KR" altLang="en-US" dirty="0"/>
              <a:t>지역별 </a:t>
            </a:r>
            <a:r>
              <a:rPr lang="ko-KR" altLang="en-US" dirty="0" err="1"/>
              <a:t>확진자와</a:t>
            </a:r>
            <a:r>
              <a:rPr lang="ko-KR" altLang="en-US" dirty="0"/>
              <a:t> 병원의 수를 지도 그래프를 통해 한 눈에 파악한다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더 나아가</a:t>
            </a:r>
            <a:r>
              <a:rPr lang="en-US" altLang="ko-KR" dirty="0"/>
              <a:t>, </a:t>
            </a:r>
            <a:r>
              <a:rPr lang="ko-KR" altLang="en-US" dirty="0"/>
              <a:t>시간에 따른 지역별 </a:t>
            </a:r>
            <a:r>
              <a:rPr lang="ko-KR" altLang="en-US" dirty="0" err="1"/>
              <a:t>거리두기가</a:t>
            </a:r>
            <a:r>
              <a:rPr lang="ko-KR" altLang="en-US" dirty="0"/>
              <a:t> 코로나 </a:t>
            </a:r>
            <a:r>
              <a:rPr lang="en-US" altLang="ko-KR" dirty="0"/>
              <a:t>19 </a:t>
            </a:r>
            <a:r>
              <a:rPr lang="ko-KR" altLang="en-US" dirty="0" err="1"/>
              <a:t>확진자</a:t>
            </a:r>
            <a:r>
              <a:rPr lang="ko-KR" altLang="en-US" dirty="0"/>
              <a:t> 수의 영향이 있었는지 확인하여 </a:t>
            </a:r>
            <a:r>
              <a:rPr lang="ko-KR" altLang="en-US" dirty="0" err="1"/>
              <a:t>거리두기</a:t>
            </a:r>
            <a:r>
              <a:rPr lang="ko-KR" altLang="en-US" dirty="0"/>
              <a:t> 효과를 검증해본다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7" name="Picture 2" descr="국내 신종 코로나 첫 확진자…&quot;HRCT 안했으면 놓쳤다&quot; - 메디칼업저버">
            <a:extLst>
              <a:ext uri="{FF2B5EF4-FFF2-40B4-BE49-F238E27FC236}">
                <a16:creationId xmlns:a16="http://schemas.microsoft.com/office/drawing/2014/main" id="{EC7223EE-BC54-44DB-AF8B-1A04B032DB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1" t="606" r="17334"/>
          <a:stretch/>
        </p:blipFill>
        <p:spPr bwMode="auto">
          <a:xfrm>
            <a:off x="4906748" y="843677"/>
            <a:ext cx="3099659" cy="27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42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6" y="380922"/>
            <a:ext cx="1714265" cy="273323"/>
          </a:xfrm>
        </p:spPr>
        <p:txBody>
          <a:bodyPr/>
          <a:lstStyle/>
          <a:p>
            <a:r>
              <a:rPr lang="ko-KR" altLang="en-US" sz="2000" dirty="0">
                <a:gradFill>
                  <a:gsLst>
                    <a:gs pos="0">
                      <a:srgbClr val="766C62"/>
                    </a:gs>
                    <a:gs pos="100000">
                      <a:srgbClr val="766C62"/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목표</a:t>
            </a:r>
            <a:endParaRPr lang="ko-KR" altLang="en-US" sz="2000" dirty="0"/>
          </a:p>
        </p:txBody>
      </p:sp>
      <p:grpSp>
        <p:nvGrpSpPr>
          <p:cNvPr id="25" name="그룹 24"/>
          <p:cNvGrpSpPr/>
          <p:nvPr/>
        </p:nvGrpSpPr>
        <p:grpSpPr>
          <a:xfrm>
            <a:off x="569363" y="3789040"/>
            <a:ext cx="3906237" cy="2808312"/>
            <a:chOff x="811472" y="1479617"/>
            <a:chExt cx="7521057" cy="2954444"/>
          </a:xfrm>
        </p:grpSpPr>
        <p:sp>
          <p:nvSpPr>
            <p:cNvPr id="26" name="직사각형 25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954564" y="1531353"/>
              <a:ext cx="7234874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342900" indent="-342900" algn="ctr">
                <a:buAutoNum type="arabicPeriod"/>
              </a:pP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시각화를 통해 지역별 인구밀도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일별 </a:t>
              </a:r>
              <a:r>
                <a:rPr lang="ko-KR" alt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확진자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수에 따른 의료체계의 적합성 평가</a:t>
              </a:r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1-1)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선별진료소의 수</a:t>
              </a:r>
            </a:p>
            <a:p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1-2)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감염병전담병원 등 코로나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19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병상 수 확보</a:t>
              </a:r>
            </a:p>
            <a:p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1-3)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코로나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19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와는 별개의 국민안심병원</a:t>
              </a:r>
            </a:p>
            <a:p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1-4)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취약지역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우수대응지역 선정</a:t>
              </a:r>
            </a:p>
            <a:p>
              <a:pPr algn="ctr"/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698919" y="4941168"/>
            <a:ext cx="3906237" cy="1656184"/>
            <a:chOff x="811472" y="1479617"/>
            <a:chExt cx="7521057" cy="2954444"/>
          </a:xfrm>
        </p:grpSpPr>
        <p:sp>
          <p:nvSpPr>
            <p:cNvPr id="31" name="직사각형 30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54564" y="1531353"/>
              <a:ext cx="7234874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2. </a:t>
              </a:r>
              <a:r>
                <a:rPr lang="ko-KR" altLang="en-US" dirty="0">
                  <a:solidFill>
                    <a:schemeClr val="tx1"/>
                  </a:solidFill>
                </a:rPr>
                <a:t>거리두기 단계 조정에 따른 </a:t>
              </a:r>
              <a:r>
                <a:rPr lang="ko-KR" altLang="en-US" dirty="0" err="1">
                  <a:solidFill>
                    <a:schemeClr val="tx1"/>
                  </a:solidFill>
                </a:rPr>
                <a:t>확진자</a:t>
              </a:r>
              <a:r>
                <a:rPr lang="ko-KR" altLang="en-US" dirty="0">
                  <a:solidFill>
                    <a:schemeClr val="tx1"/>
                  </a:solidFill>
                </a:rPr>
                <a:t> 수 시각화를 통한 거리두기 효과 확인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A71ECA8-E91F-4BA5-9F22-36A18931D0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35" t="24170" r="49945" b="25876"/>
          <a:stretch/>
        </p:blipFill>
        <p:spPr>
          <a:xfrm>
            <a:off x="5004048" y="1219895"/>
            <a:ext cx="3024336" cy="34799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57E390A-C824-4C72-9205-4F0F07C4F1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92" t="18956" r="19821" b="42275"/>
          <a:stretch/>
        </p:blipFill>
        <p:spPr>
          <a:xfrm>
            <a:off x="964625" y="1186602"/>
            <a:ext cx="3115711" cy="220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09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7" y="380922"/>
            <a:ext cx="1747560" cy="273323"/>
          </a:xfrm>
        </p:spPr>
        <p:txBody>
          <a:bodyPr/>
          <a:lstStyle/>
          <a:p>
            <a:r>
              <a:rPr lang="ko-KR" altLang="en-US" sz="2000" dirty="0"/>
              <a:t>데이터 수집방법</a:t>
            </a:r>
          </a:p>
        </p:txBody>
      </p:sp>
      <p:grpSp>
        <p:nvGrpSpPr>
          <p:cNvPr id="4" name="그룹 29"/>
          <p:cNvGrpSpPr/>
          <p:nvPr/>
        </p:nvGrpSpPr>
        <p:grpSpPr>
          <a:xfrm>
            <a:off x="539197" y="1211204"/>
            <a:ext cx="8065605" cy="4541671"/>
            <a:chOff x="811472" y="1479617"/>
            <a:chExt cx="7521057" cy="2954444"/>
          </a:xfrm>
        </p:grpSpPr>
        <p:sp>
          <p:nvSpPr>
            <p:cNvPr id="31" name="직사각형 30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54564" y="1531353"/>
              <a:ext cx="7234874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1" name="Google Shape;169;p4">
            <a:extLst>
              <a:ext uri="{FF2B5EF4-FFF2-40B4-BE49-F238E27FC236}">
                <a16:creationId xmlns:a16="http://schemas.microsoft.com/office/drawing/2014/main" id="{6AEA2AF4-A37E-41C5-A296-4D5F1CD73B52}"/>
              </a:ext>
            </a:extLst>
          </p:cNvPr>
          <p:cNvSpPr txBox="1"/>
          <p:nvPr/>
        </p:nvSpPr>
        <p:spPr>
          <a:xfrm>
            <a:off x="539197" y="714471"/>
            <a:ext cx="4917953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공공 데이터 포털 </a:t>
            </a:r>
            <a:r>
              <a:rPr lang="en-US" altLang="ko-KR" dirty="0"/>
              <a:t>(</a:t>
            </a:r>
            <a:r>
              <a:rPr lang="ko-KR" altLang="en-US" dirty="0"/>
              <a:t>오픈 </a:t>
            </a:r>
            <a:r>
              <a:rPr lang="en-US" altLang="ko-KR" dirty="0"/>
              <a:t>API) – </a:t>
            </a:r>
            <a:r>
              <a:rPr lang="ko-KR" altLang="en-US" dirty="0"/>
              <a:t>지역별 </a:t>
            </a:r>
            <a:r>
              <a:rPr lang="ko-KR" altLang="en-US" dirty="0" err="1"/>
              <a:t>확진자</a:t>
            </a:r>
            <a:r>
              <a:rPr lang="ko-KR" altLang="en-US" dirty="0"/>
              <a:t> 수  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9DB66C-D75D-48DB-B305-12DE72B7D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12" y="1465210"/>
            <a:ext cx="3700733" cy="29174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52EA7F-7FD5-40DA-9E20-80F0C02B3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308" y="1447206"/>
            <a:ext cx="3889319" cy="320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09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7" y="380922"/>
            <a:ext cx="1747560" cy="273323"/>
          </a:xfrm>
        </p:spPr>
        <p:txBody>
          <a:bodyPr/>
          <a:lstStyle/>
          <a:p>
            <a:r>
              <a:rPr lang="ko-KR" altLang="en-US" sz="2000" dirty="0"/>
              <a:t>데이터 수집방법</a:t>
            </a:r>
          </a:p>
        </p:txBody>
      </p:sp>
      <p:grpSp>
        <p:nvGrpSpPr>
          <p:cNvPr id="4" name="그룹 29"/>
          <p:cNvGrpSpPr/>
          <p:nvPr/>
        </p:nvGrpSpPr>
        <p:grpSpPr>
          <a:xfrm>
            <a:off x="539197" y="1211204"/>
            <a:ext cx="8065605" cy="4541671"/>
            <a:chOff x="811472" y="1479617"/>
            <a:chExt cx="7521057" cy="2954444"/>
          </a:xfrm>
        </p:grpSpPr>
        <p:sp>
          <p:nvSpPr>
            <p:cNvPr id="31" name="직사각형 30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54564" y="1531353"/>
              <a:ext cx="7234874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0" name="Google Shape;169;p4">
            <a:extLst>
              <a:ext uri="{FF2B5EF4-FFF2-40B4-BE49-F238E27FC236}">
                <a16:creationId xmlns:a16="http://schemas.microsoft.com/office/drawing/2014/main" id="{C74A578B-DDBB-4A62-9531-1B7FCDAB9EF8}"/>
              </a:ext>
            </a:extLst>
          </p:cNvPr>
          <p:cNvSpPr txBox="1"/>
          <p:nvPr/>
        </p:nvSpPr>
        <p:spPr>
          <a:xfrm>
            <a:off x="539197" y="694238"/>
            <a:ext cx="506196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질병관리청 </a:t>
            </a:r>
            <a:r>
              <a:rPr lang="en-US" altLang="ko-KR" dirty="0"/>
              <a:t>-</a:t>
            </a:r>
            <a:r>
              <a:rPr lang="ko-KR" altLang="en-US" dirty="0"/>
              <a:t>  지역별 사회적 거리두기 단계 현황</a:t>
            </a: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691193C-508B-4D47-A405-961379BA8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698" y="1295620"/>
            <a:ext cx="3347873" cy="43133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544A72-54AF-480E-96AB-9F79ECC6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49" y="1299862"/>
            <a:ext cx="3884597" cy="434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83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7" y="380922"/>
            <a:ext cx="1747560" cy="273323"/>
          </a:xfrm>
        </p:spPr>
        <p:txBody>
          <a:bodyPr/>
          <a:lstStyle/>
          <a:p>
            <a:r>
              <a:rPr lang="ko-KR" altLang="en-US" sz="2000" dirty="0"/>
              <a:t>데이터 수집방법</a:t>
            </a:r>
          </a:p>
        </p:txBody>
      </p:sp>
      <p:grpSp>
        <p:nvGrpSpPr>
          <p:cNvPr id="4" name="그룹 29"/>
          <p:cNvGrpSpPr/>
          <p:nvPr/>
        </p:nvGrpSpPr>
        <p:grpSpPr>
          <a:xfrm>
            <a:off x="539197" y="1548387"/>
            <a:ext cx="8065605" cy="4541671"/>
            <a:chOff x="811472" y="1479617"/>
            <a:chExt cx="7521057" cy="2954444"/>
          </a:xfrm>
        </p:grpSpPr>
        <p:sp>
          <p:nvSpPr>
            <p:cNvPr id="31" name="직사각형 30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54564" y="1531353"/>
              <a:ext cx="7234874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0" name="Google Shape;169;p4">
            <a:extLst>
              <a:ext uri="{FF2B5EF4-FFF2-40B4-BE49-F238E27FC236}">
                <a16:creationId xmlns:a16="http://schemas.microsoft.com/office/drawing/2014/main" id="{C0A5F122-2658-43C3-9184-4699C11C2FE6}"/>
              </a:ext>
            </a:extLst>
          </p:cNvPr>
          <p:cNvSpPr txBox="1"/>
          <p:nvPr/>
        </p:nvSpPr>
        <p:spPr>
          <a:xfrm>
            <a:off x="485069" y="711261"/>
            <a:ext cx="729421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코로나바이러스감염증</a:t>
            </a:r>
            <a:r>
              <a:rPr lang="en-US" altLang="ko-KR" dirty="0"/>
              <a:t>(COVID-19)-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국민안심병원 현황</a:t>
            </a:r>
            <a:r>
              <a:rPr lang="en-US" altLang="ko-KR" dirty="0"/>
              <a:t>, </a:t>
            </a:r>
            <a:r>
              <a:rPr lang="ko-KR" altLang="en-US" dirty="0"/>
              <a:t>코로나 </a:t>
            </a:r>
            <a:r>
              <a:rPr lang="en-US" altLang="ko-KR" dirty="0"/>
              <a:t>19 </a:t>
            </a:r>
            <a:r>
              <a:rPr lang="ko-KR" altLang="en-US" dirty="0"/>
              <a:t>선별진료소 현황</a:t>
            </a: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661EF29-83A1-42F7-9E9D-EA5F16782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79" y="1627917"/>
            <a:ext cx="3664097" cy="43826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18E480C-24CC-4729-8ACD-EABAF5281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104" y="1627917"/>
            <a:ext cx="4040476" cy="438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32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>
          <a:xfrm>
            <a:off x="808217" y="380922"/>
            <a:ext cx="1747560" cy="273323"/>
          </a:xfrm>
        </p:spPr>
        <p:txBody>
          <a:bodyPr/>
          <a:lstStyle/>
          <a:p>
            <a:r>
              <a:rPr lang="ko-KR" altLang="en-US" sz="2000" dirty="0"/>
              <a:t>데이터 수집방법</a:t>
            </a:r>
          </a:p>
        </p:txBody>
      </p:sp>
      <p:grpSp>
        <p:nvGrpSpPr>
          <p:cNvPr id="4" name="그룹 29"/>
          <p:cNvGrpSpPr/>
          <p:nvPr/>
        </p:nvGrpSpPr>
        <p:grpSpPr>
          <a:xfrm>
            <a:off x="539197" y="1548387"/>
            <a:ext cx="8065605" cy="4541671"/>
            <a:chOff x="811472" y="1479617"/>
            <a:chExt cx="7521057" cy="2954444"/>
          </a:xfrm>
        </p:grpSpPr>
        <p:sp>
          <p:nvSpPr>
            <p:cNvPr id="31" name="직사각형 30"/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54564" y="1531353"/>
              <a:ext cx="7234874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1" name="Google Shape;169;p4">
            <a:extLst>
              <a:ext uri="{FF2B5EF4-FFF2-40B4-BE49-F238E27FC236}">
                <a16:creationId xmlns:a16="http://schemas.microsoft.com/office/drawing/2014/main" id="{678B5A36-D2A5-4F8F-8A4A-093AE77B5D1E}"/>
              </a:ext>
            </a:extLst>
          </p:cNvPr>
          <p:cNvSpPr txBox="1"/>
          <p:nvPr/>
        </p:nvSpPr>
        <p:spPr>
          <a:xfrm>
            <a:off x="536237" y="795864"/>
            <a:ext cx="6430122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코로나바이러스감염증</a:t>
            </a:r>
            <a:r>
              <a:rPr lang="en-US" altLang="ko-KR" dirty="0"/>
              <a:t>(COVID-19) (</a:t>
            </a:r>
            <a:r>
              <a:rPr lang="ko-KR" altLang="en-US" dirty="0" err="1"/>
              <a:t>웹크롤링</a:t>
            </a:r>
            <a:r>
              <a:rPr lang="en-US" altLang="ko-KR" dirty="0"/>
              <a:t>)– </a:t>
            </a:r>
            <a:r>
              <a:rPr lang="ko-KR" altLang="en-US" dirty="0"/>
              <a:t>시도별 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02101B6-A7EC-451A-8BAB-6726AC2B4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25" y="1801757"/>
            <a:ext cx="7522291" cy="40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83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</a:spPr>
      <a:bodyPr rtlCol="0" anchor="ctr">
        <a:spAutoFit/>
      </a:bodyPr>
      <a:lstStyle>
        <a:defPPr algn="ctr"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1100" dirty="0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2659</TotalTime>
  <Words>356</Words>
  <Application>Microsoft Office PowerPoint</Application>
  <PresentationFormat>화면 슬라이드 쇼(4:3)</PresentationFormat>
  <Paragraphs>99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a드림고딕3</vt:lpstr>
      <vt:lpstr>Roboto Bold</vt:lpstr>
      <vt:lpstr>나눔고딕</vt:lpstr>
      <vt:lpstr>나눔고딕 ExtraBold</vt:lpstr>
      <vt:lpstr>나눔손글씨 붓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</dc:creator>
  <cp:lastModifiedBy>okey3769@gmail.com</cp:lastModifiedBy>
  <cp:revision>357</cp:revision>
  <dcterms:created xsi:type="dcterms:W3CDTF">2015-07-21T07:40:00Z</dcterms:created>
  <dcterms:modified xsi:type="dcterms:W3CDTF">2020-12-14T08:05:18Z</dcterms:modified>
</cp:coreProperties>
</file>